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3" r:id="rId6"/>
    <p:sldId id="259" r:id="rId7"/>
    <p:sldId id="260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1pPr>
    <a:lvl2pPr marL="0" marR="0" indent="4572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2pPr>
    <a:lvl3pPr marL="0" marR="0" indent="9144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3pPr>
    <a:lvl4pPr marL="0" marR="0" indent="13716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4pPr>
    <a:lvl5pPr marL="0" marR="0" indent="18288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5pPr>
    <a:lvl6pPr marL="0" marR="0" indent="22860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6pPr>
    <a:lvl7pPr marL="0" marR="0" indent="27432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7pPr>
    <a:lvl8pPr marL="0" marR="0" indent="32004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8pPr>
    <a:lvl9pPr marL="0" marR="0" indent="3657600" algn="ctr" defTabSz="325120" rtl="0" fontAlgn="auto" latinLnBrk="0" hangingPunct="0">
      <a:lnSpc>
        <a:spcPct val="11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Proxima Nova Medium"/>
        <a:ea typeface="Proxima Nova Medium"/>
        <a:cs typeface="Proxima Nova Medium"/>
        <a:sym typeface="Proxima Nova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0BA8D6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BA8D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4CA5D2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0BA8D6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A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008ABA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008ABA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ADEFF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AEAEB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90196"/>
              <a:satOff val="16169"/>
              <a:lumOff val="-19584"/>
            </a:schemeClr>
          </a:solidFill>
        </a:fill>
      </a:tcStyle>
    </a:firstCol>
    <a:lastRow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chemeClr val="accent2">
              <a:hueOff val="312616"/>
              <a:satOff val="21048"/>
              <a:lumOff val="-29411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D238"/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F7EA"/>
          </a:solidFill>
        </a:fill>
      </a:tcStyle>
    </a:lastRow>
    <a:fir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A00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BEBE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19922"/>
              <a:satOff val="-56679"/>
              <a:lumOff val="-26479"/>
            </a:schemeClr>
          </a:solidFill>
        </a:fill>
      </a:tcStyle>
    </a:firstCol>
    <a:lastRow>
      <a:tcTxStyle b="off" i="off">
        <a:font>
          <a:latin typeface="Proxima Nova Medium"/>
          <a:ea typeface="Proxima Nova Medium"/>
          <a:cs typeface="Proxima Nova Medium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AEBEB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228106"/>
              <a:satOff val="-38633"/>
              <a:lumOff val="-17889"/>
            </a:scheme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Proxima Nova"/>
          <a:ea typeface="Proxima Nova"/>
          <a:cs typeface="Proxima Nov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5D5D5"/>
          </a:solidFill>
        </a:fill>
      </a:tcStyle>
    </a:wholeTbl>
    <a:band2H>
      <a:tcTxStyle/>
      <a:tcStyle>
        <a:tcBdr/>
        <a:fill>
          <a:solidFill>
            <a:srgbClr val="BBBBBB"/>
          </a:solidFill>
        </a:fill>
      </a:tcStyle>
    </a:band2H>
    <a:firstCol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E5E5E"/>
          </a:solidFill>
        </a:fill>
      </a:tcStyle>
    </a:firstCol>
    <a:la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lastRow>
    <a:firstRow>
      <a:tcTxStyle b="on" i="off">
        <a:font>
          <a:latin typeface="Proxima Nova"/>
          <a:ea typeface="Proxima Nova"/>
          <a:cs typeface="Proxima Nov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2929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3" d="100"/>
          <a:sy n="63" d="100"/>
        </p:scale>
        <p:origin x="1188" y="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tif>
</file>

<file path=ppt/media/image2.tif>
</file>

<file path=ppt/media/image3.tif>
</file>

<file path=ppt/media/image4.png>
</file>

<file path=ppt/media/image5.png>
</file>

<file path=ppt/media/image6.png>
</file>

<file path=ppt/media/image7.tif>
</file>

<file path=ppt/media/image8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48" name="Shape 148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2870200"/>
            <a:ext cx="11734800" cy="3162300"/>
          </a:xfrm>
          <a:prstGeom prst="rect">
            <a:avLst/>
          </a:prstGeom>
        </p:spPr>
        <p:txBody>
          <a:bodyPr/>
          <a:lstStyle>
            <a:lvl1pPr>
              <a:defRPr sz="12400" spc="-124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12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35000" y="2171700"/>
            <a:ext cx="11734800" cy="480060"/>
          </a:xfrm>
          <a:prstGeom prst="rect">
            <a:avLst/>
          </a:prstGeom>
        </p:spPr>
        <p:txBody>
          <a:bodyPr anchor="ctr"/>
          <a:lstStyle>
            <a:lvl1pPr marL="0" indent="0" defTabSz="4191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2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6032500"/>
            <a:ext cx="11734800" cy="10922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000000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635000" y="3479800"/>
            <a:ext cx="11734800" cy="2765313"/>
          </a:xfrm>
          <a:prstGeom prst="rect">
            <a:avLst/>
          </a:prstGeom>
        </p:spPr>
        <p:txBody>
          <a:bodyPr anchor="ctr"/>
          <a:lstStyle>
            <a:lvl1pPr marL="0" indent="0" algn="ctr">
              <a:spcBef>
                <a:spcPts val="0"/>
              </a:spcBef>
              <a:buClrTx/>
              <a:buSzTx/>
              <a:buNone/>
              <a:defRPr sz="10300" b="0" cap="all" spc="-103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>
              <a:spcBef>
                <a:spcPts val="0"/>
              </a:spcBef>
              <a:buClrTx/>
              <a:buSzTx/>
              <a:buNone/>
              <a:defRPr sz="10300" b="0" cap="all" spc="-103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>
              <a:spcBef>
                <a:spcPts val="0"/>
              </a:spcBef>
              <a:buClrTx/>
              <a:buSzTx/>
              <a:buNone/>
              <a:defRPr sz="10300" b="0" cap="all" spc="-103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>
              <a:spcBef>
                <a:spcPts val="0"/>
              </a:spcBef>
              <a:buClrTx/>
              <a:buSzTx/>
              <a:buNone/>
              <a:defRPr sz="10300" b="0" cap="all" spc="-103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>
              <a:spcBef>
                <a:spcPts val="0"/>
              </a:spcBef>
              <a:buClrTx/>
              <a:buSzTx/>
              <a:buNone/>
              <a:defRPr sz="10300" b="0" cap="all" spc="-103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9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bg>
      <p:bgPr>
        <a:solidFill>
          <a:srgbClr val="FFC5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584200" y="2508009"/>
            <a:ext cx="11823700" cy="4549082"/>
          </a:xfrm>
          <a:prstGeom prst="rect">
            <a:avLst/>
          </a:prstGeom>
        </p:spPr>
        <p:txBody>
          <a:bodyPr anchor="b"/>
          <a:lstStyle>
            <a:lvl1pPr marL="0" indent="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sz="32000" b="0" cap="all" spc="-319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0" indent="4572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sz="32000" b="0" cap="all" spc="-319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0" indent="9144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sz="32000" b="0" cap="all" spc="-319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0" indent="13716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sz="32000" b="0" cap="all" spc="-319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0" indent="1828800" algn="ctr" defTabSz="419100">
              <a:lnSpc>
                <a:spcPct val="60000"/>
              </a:lnSpc>
              <a:spcBef>
                <a:spcPts val="0"/>
              </a:spcBef>
              <a:buClrTx/>
              <a:buSzTx/>
              <a:buNone/>
              <a:defRPr sz="32000" b="0" cap="all" spc="-319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06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584200" y="6858000"/>
            <a:ext cx="11823700" cy="469900"/>
          </a:xfrm>
          <a:prstGeom prst="rect">
            <a:avLst/>
          </a:prstGeom>
        </p:spPr>
        <p:txBody>
          <a:bodyPr/>
          <a:lstStyle>
            <a:lvl1pPr marL="0" indent="0" algn="ctr" defTabSz="415431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2400" b="0" cap="all" spc="-24">
                <a:solidFill>
                  <a:srgbClr val="000000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Fact information</a:t>
            </a:r>
          </a:p>
        </p:txBody>
      </p:sp>
      <p:sp>
        <p:nvSpPr>
          <p:cNvPr id="10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879600" y="6605253"/>
            <a:ext cx="9512300" cy="416561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70000"/>
              </a:lnSpc>
              <a:spcBef>
                <a:spcPts val="0"/>
              </a:spcBef>
              <a:buClrTx/>
              <a:buSzTx/>
              <a:buNone/>
              <a:defRPr sz="2000" b="0" cap="all" spc="-19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Attribution</a:t>
            </a:r>
          </a:p>
        </p:txBody>
      </p:sp>
      <p:sp>
        <p:nvSpPr>
          <p:cNvPr id="115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612900" y="3111605"/>
            <a:ext cx="9779000" cy="3557588"/>
          </a:xfrm>
          <a:prstGeom prst="rect">
            <a:avLst/>
          </a:prstGeom>
        </p:spPr>
        <p:txBody>
          <a:bodyPr anchor="ctr"/>
          <a:lstStyle>
            <a:lvl1pPr marL="292100" indent="-292100" defTabSz="419100">
              <a:spcBef>
                <a:spcPts val="800"/>
              </a:spcBef>
              <a:buClrTx/>
              <a:buSzTx/>
              <a:buNone/>
              <a:defRPr sz="9800" b="0" cap="all" spc="-97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1pPr>
            <a:lvl2pPr marL="292100" indent="165100" defTabSz="419100">
              <a:spcBef>
                <a:spcPts val="800"/>
              </a:spcBef>
              <a:buClrTx/>
              <a:buSzTx/>
              <a:buNone/>
              <a:defRPr sz="9800" b="0" cap="all" spc="-97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2pPr>
            <a:lvl3pPr marL="292100" indent="622300" defTabSz="419100">
              <a:spcBef>
                <a:spcPts val="800"/>
              </a:spcBef>
              <a:buClrTx/>
              <a:buSzTx/>
              <a:buNone/>
              <a:defRPr sz="9800" b="0" cap="all" spc="-97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3pPr>
            <a:lvl4pPr marL="292100" indent="1079500" defTabSz="419100">
              <a:spcBef>
                <a:spcPts val="800"/>
              </a:spcBef>
              <a:buClrTx/>
              <a:buSzTx/>
              <a:buNone/>
              <a:defRPr sz="9800" b="0" cap="all" spc="-97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4pPr>
            <a:lvl5pPr marL="292100" indent="1536700" defTabSz="419100">
              <a:spcBef>
                <a:spcPts val="800"/>
              </a:spcBef>
              <a:buClrTx/>
              <a:buSzTx/>
              <a:buNone/>
              <a:defRPr sz="9800" b="0" cap="all" spc="-97">
                <a:solidFill>
                  <a:srgbClr val="FFFFFF"/>
                </a:solidFill>
                <a:latin typeface="+mn-lt"/>
                <a:ea typeface="+mn-ea"/>
                <a:cs typeface="+mn-cs"/>
                <a:sym typeface="Druk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A person’s lower body with blue pants and green shoes on a yellow and pink floor"/>
          <p:cNvSpPr>
            <a:spLocks noGrp="1"/>
          </p:cNvSpPr>
          <p:nvPr>
            <p:ph type="pic" sz="half" idx="21"/>
          </p:nvPr>
        </p:nvSpPr>
        <p:spPr>
          <a:xfrm>
            <a:off x="381000" y="5123177"/>
            <a:ext cx="6934200" cy="462534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4" name="Two adults wearing outfits with bold, solid colours — green, blue, pink and yellow"/>
          <p:cNvSpPr>
            <a:spLocks noGrp="1"/>
          </p:cNvSpPr>
          <p:nvPr>
            <p:ph type="pic" sz="half" idx="22"/>
          </p:nvPr>
        </p:nvSpPr>
        <p:spPr>
          <a:xfrm>
            <a:off x="-787400" y="0"/>
            <a:ext cx="9258300" cy="539159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5" name="Person blowing pink bubblegum against a solid pink and blue background"/>
          <p:cNvSpPr>
            <a:spLocks noGrp="1"/>
          </p:cNvSpPr>
          <p:nvPr>
            <p:ph type="pic" idx="23"/>
          </p:nvPr>
        </p:nvSpPr>
        <p:spPr>
          <a:xfrm>
            <a:off x="3676527" y="-531456"/>
            <a:ext cx="12916116" cy="19356006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2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A person’s lower body with blue pants and green shoes on a yellow and pink floor"/>
          <p:cNvSpPr>
            <a:spLocks noGrp="1"/>
          </p:cNvSpPr>
          <p:nvPr>
            <p:ph type="pic" idx="21"/>
          </p:nvPr>
        </p:nvSpPr>
        <p:spPr>
          <a:xfrm>
            <a:off x="355600" y="-12700"/>
            <a:ext cx="14058900" cy="937776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3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92507" y="9398000"/>
            <a:ext cx="262586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wo adults wearing outfits with bold, solid colours — green, blue, pink and yellow"/>
          <p:cNvSpPr>
            <a:spLocks noGrp="1"/>
          </p:cNvSpPr>
          <p:nvPr>
            <p:ph type="pic" idx="21"/>
          </p:nvPr>
        </p:nvSpPr>
        <p:spPr>
          <a:xfrm>
            <a:off x="-1803400" y="-76200"/>
            <a:ext cx="17005300" cy="990308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2870200"/>
            <a:ext cx="11734800" cy="3162300"/>
          </a:xfrm>
          <a:prstGeom prst="rect">
            <a:avLst/>
          </a:prstGeom>
        </p:spPr>
        <p:txBody>
          <a:bodyPr/>
          <a:lstStyle>
            <a:lvl1pPr>
              <a:defRPr sz="12400" spc="-124">
                <a:solidFill>
                  <a:srgbClr val="FFFFFF"/>
                </a:solidFill>
              </a:defRPr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635000" y="2171700"/>
            <a:ext cx="11734800" cy="480060"/>
          </a:xfrm>
          <a:prstGeom prst="rect">
            <a:avLst/>
          </a:prstGeom>
        </p:spPr>
        <p:txBody>
          <a:bodyPr anchor="ctr"/>
          <a:lstStyle>
            <a:lvl1pPr marL="0" indent="0" defTabSz="419100">
              <a:lnSpc>
                <a:spcPct val="120000"/>
              </a:lnSpc>
              <a:spcBef>
                <a:spcPts val="0"/>
              </a:spcBef>
              <a:buClrTx/>
              <a:buSzTx/>
              <a:buNone/>
              <a:defRPr sz="2000" b="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6032500"/>
            <a:ext cx="11734800" cy="1092002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600" b="0" spc="-26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0401300" y="5803900"/>
            <a:ext cx="2247900" cy="25527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2000" b="0" spc="-19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indent="4572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2000" b="0" spc="-19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indent="9144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2000" b="0" spc="-19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indent="13716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2000" b="0" spc="-19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indent="1828800" defTabSz="419100">
              <a:lnSpc>
                <a:spcPct val="110000"/>
              </a:lnSpc>
              <a:spcBef>
                <a:spcPts val="0"/>
              </a:spcBef>
              <a:buClrTx/>
              <a:buSzTx/>
              <a:buNone/>
              <a:defRPr sz="2000" b="0" spc="-19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</a:lstStyle>
          <a:p>
            <a:r>
              <a:t>Caption Text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3" name="A person’s lower body with blue pants and green shoes on a yellow and pink floor"/>
          <p:cNvSpPr>
            <a:spLocks noGrp="1"/>
          </p:cNvSpPr>
          <p:nvPr>
            <p:ph type="pic" idx="21"/>
          </p:nvPr>
        </p:nvSpPr>
        <p:spPr>
          <a:xfrm>
            <a:off x="-1387002" y="0"/>
            <a:ext cx="13251504" cy="8839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4" name="Line"/>
          <p:cNvSpPr/>
          <p:nvPr/>
        </p:nvSpPr>
        <p:spPr>
          <a:xfrm>
            <a:off x="10452100" y="8775700"/>
            <a:ext cx="825500" cy="0"/>
          </a:xfrm>
          <a:prstGeom prst="line">
            <a:avLst/>
          </a:prstGeom>
          <a:ln w="127000">
            <a:solidFill>
              <a:srgbClr val="FFDD54"/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35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381000" y="7779874"/>
            <a:ext cx="9715500" cy="1966252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70000"/>
              </a:lnSpc>
              <a:defRPr sz="12400" spc="-124">
                <a:solidFill>
                  <a:srgbClr val="FFD74C"/>
                </a:solidFill>
              </a:defRPr>
            </a:lvl1pPr>
          </a:lstStyle>
          <a:p>
            <a:r>
              <a:t>Slide Title</a:t>
            </a:r>
          </a:p>
        </p:txBody>
      </p:sp>
      <p:sp>
        <p:nvSpPr>
          <p:cNvPr id="3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4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586740"/>
          <a:lstStyle/>
          <a:p>
            <a:r>
              <a:t>Slide bullet text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2870200"/>
            <a:ext cx="4483100" cy="1896745"/>
          </a:xfrm>
          <a:prstGeom prst="rect">
            <a:avLst/>
          </a:prstGeom>
        </p:spPr>
        <p:txBody>
          <a:bodyPr/>
          <a:lstStyle>
            <a:lvl1pPr>
              <a:defRPr sz="6400" spc="-64"/>
            </a:lvl1pPr>
          </a:lstStyle>
          <a:p>
            <a:r>
              <a:t>Slide Title</a:t>
            </a:r>
          </a:p>
        </p:txBody>
      </p:sp>
      <p:sp>
        <p:nvSpPr>
          <p:cNvPr id="6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635000" y="2311400"/>
            <a:ext cx="4483100" cy="480060"/>
          </a:xfrm>
          <a:prstGeom prst="rect">
            <a:avLst/>
          </a:prstGeom>
        </p:spPr>
        <p:txBody>
          <a:bodyPr anchor="ctr"/>
          <a:lstStyle>
            <a:lvl1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  <a:defRPr sz="2000" b="0" cap="all">
                <a:solidFill>
                  <a:srgbClr val="00BFF3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</a:lstStyle>
          <a:p>
            <a:r>
              <a:t>Author and Date</a:t>
            </a:r>
          </a:p>
        </p:txBody>
      </p:sp>
      <p:sp>
        <p:nvSpPr>
          <p:cNvPr id="62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635000" y="4775200"/>
            <a:ext cx="4483100" cy="4216400"/>
          </a:xfrm>
          <a:prstGeom prst="rect">
            <a:avLst/>
          </a:prstGeom>
        </p:spPr>
        <p:txBody>
          <a:bodyPr/>
          <a:lstStyle/>
          <a:p>
            <a:r>
              <a:t>Slide bullet text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3" name="Rectangle"/>
          <p:cNvSpPr/>
          <p:nvPr/>
        </p:nvSpPr>
        <p:spPr>
          <a:xfrm>
            <a:off x="5753100" y="0"/>
            <a:ext cx="7264400" cy="9753600"/>
          </a:xfrm>
          <a:prstGeom prst="rect">
            <a:avLst/>
          </a:prstGeom>
          <a:solidFill>
            <a:srgbClr val="00BFF3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64" name="Partial view of a building exterior painted yellow with blue window shutters and a curtained doorway"/>
          <p:cNvSpPr>
            <a:spLocks noGrp="1"/>
          </p:cNvSpPr>
          <p:nvPr>
            <p:ph type="pic" idx="22"/>
          </p:nvPr>
        </p:nvSpPr>
        <p:spPr>
          <a:xfrm>
            <a:off x="5181600" y="0"/>
            <a:ext cx="14109700" cy="939029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92507" y="9398000"/>
            <a:ext cx="262586" cy="279401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bg>
      <p:bgPr>
        <a:solidFill>
          <a:srgbClr val="00BF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3365500"/>
            <a:ext cx="11734800" cy="3019507"/>
          </a:xfrm>
          <a:prstGeom prst="rect">
            <a:avLst/>
          </a:prstGeom>
        </p:spPr>
        <p:txBody>
          <a:bodyPr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Section Title</a:t>
            </a:r>
          </a:p>
        </p:txBody>
      </p:sp>
      <p:sp>
        <p:nvSpPr>
          <p:cNvPr id="7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bg>
      <p:bgPr>
        <a:solidFill>
          <a:srgbClr val="FFC51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400300"/>
            <a:ext cx="11734800" cy="6756400"/>
          </a:xfrm>
          <a:prstGeom prst="rect">
            <a:avLst/>
          </a:prstGeom>
        </p:spPr>
        <p:txBody>
          <a:bodyPr/>
          <a:lstStyle>
            <a:lvl1pPr marL="0" indent="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3000" spc="-29">
                <a:solidFill>
                  <a:srgbClr val="000000"/>
                </a:solidFill>
              </a:defRPr>
            </a:lvl1pPr>
            <a:lvl2pPr marL="0" indent="4572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3000" spc="-29">
                <a:solidFill>
                  <a:srgbClr val="000000"/>
                </a:solidFill>
              </a:defRPr>
            </a:lvl2pPr>
            <a:lvl3pPr marL="0" indent="9144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3000" spc="-29">
                <a:solidFill>
                  <a:srgbClr val="000000"/>
                </a:solidFill>
              </a:defRPr>
            </a:lvl3pPr>
            <a:lvl4pPr marL="0" indent="13716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3000" spc="-29">
                <a:solidFill>
                  <a:srgbClr val="000000"/>
                </a:solidFill>
              </a:defRPr>
            </a:lvl4pPr>
            <a:lvl5pPr marL="0" indent="1828800" defTabSz="419100">
              <a:lnSpc>
                <a:spcPct val="150000"/>
              </a:lnSpc>
              <a:spcBef>
                <a:spcPts val="0"/>
              </a:spcBef>
              <a:buClrTx/>
              <a:buSzTx/>
              <a:buNone/>
              <a:defRPr sz="3000" spc="-29">
                <a:solidFill>
                  <a:srgbClr val="000000"/>
                </a:solidFill>
              </a:defRPr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9" name="Agenda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t>Agenda Title</a:t>
            </a:r>
          </a:p>
        </p:txBody>
      </p:sp>
      <p:sp>
        <p:nvSpPr>
          <p:cNvPr id="9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635000" y="2362200"/>
            <a:ext cx="11734800" cy="675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 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635000" y="596900"/>
            <a:ext cx="11734800" cy="1828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492507" y="9397999"/>
            <a:ext cx="262586" cy="279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lnSpc>
                <a:spcPct val="100000"/>
              </a:lnSpc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ransition spd="med"/>
  <p:txStyles>
    <p:titleStyle>
      <a:lvl1pPr marL="0" marR="0" indent="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1pPr>
      <a:lvl2pPr marL="0" marR="0" indent="4572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2pPr>
      <a:lvl3pPr marL="0" marR="0" indent="9144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3pPr>
      <a:lvl4pPr marL="0" marR="0" indent="13716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4pPr>
      <a:lvl5pPr marL="0" marR="0" indent="18288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5pPr>
      <a:lvl6pPr marL="0" marR="0" indent="22860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6pPr>
      <a:lvl7pPr marL="0" marR="0" indent="27432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7pPr>
      <a:lvl8pPr marL="0" marR="0" indent="32004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8pPr>
      <a:lvl9pPr marL="0" marR="0" indent="3657600" algn="l" defTabSz="419100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800" b="0" i="0" u="none" strike="noStrike" cap="all" spc="-97" baseline="0">
          <a:solidFill>
            <a:srgbClr val="00BFF3"/>
          </a:solidFill>
          <a:uFillTx/>
          <a:latin typeface="+mn-lt"/>
          <a:ea typeface="+mn-ea"/>
          <a:cs typeface="+mn-cs"/>
          <a:sym typeface="Druk Medium"/>
        </a:defRPr>
      </a:lvl9pPr>
    </p:titleStyle>
    <p:bodyStyle>
      <a:lvl1pPr marL="3556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1pPr>
      <a:lvl2pPr marL="7112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2pPr>
      <a:lvl3pPr marL="10668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3pPr>
      <a:lvl4pPr marL="14224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4pPr>
      <a:lvl5pPr marL="17780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5pPr>
      <a:lvl6pPr marL="21336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6pPr>
      <a:lvl7pPr marL="24892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7pPr>
      <a:lvl8pPr marL="28448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8pPr>
      <a:lvl9pPr marL="3200400" marR="0" indent="-355600" algn="l" defTabSz="584200" rtl="0" latinLnBrk="0">
        <a:lnSpc>
          <a:spcPct val="80000"/>
        </a:lnSpc>
        <a:spcBef>
          <a:spcPts val="2400"/>
        </a:spcBef>
        <a:spcAft>
          <a:spcPts val="0"/>
        </a:spcAft>
        <a:buClr>
          <a:srgbClr val="57BEF0"/>
        </a:buClr>
        <a:buSzPct val="250000"/>
        <a:buFontTx/>
        <a:buChar char="-"/>
        <a:tabLst/>
        <a:defRPr sz="2200" b="1" i="0" u="none" strike="noStrike" cap="none" spc="0" baseline="0">
          <a:solidFill>
            <a:srgbClr val="53585F"/>
          </a:solidFill>
          <a:uFillTx/>
          <a:latin typeface="Proxima Nova"/>
          <a:ea typeface="Proxima Nova"/>
          <a:cs typeface="Proxima Nova"/>
          <a:sym typeface="Proxima Nova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Proxima Nova Medium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Two adults wearing outfits with bold, solid colours — green, blue, pink and yellow" descr="Two adults wearing outfits with bold, solid colours — green, blue, pink and yellow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r="29078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1" name="Attenborough-PEDIA"/>
          <p:cNvSpPr txBox="1">
            <a:spLocks noGrp="1"/>
          </p:cNvSpPr>
          <p:nvPr>
            <p:ph type="title"/>
          </p:nvPr>
        </p:nvSpPr>
        <p:spPr>
          <a:xfrm>
            <a:off x="635000" y="196120"/>
            <a:ext cx="11734800" cy="3162301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sz="9600" dirty="0"/>
              <a:t>Attenborough-PEDIA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FD727C-3AA9-C100-385D-312E5683DE59}"/>
              </a:ext>
            </a:extLst>
          </p:cNvPr>
          <p:cNvSpPr txBox="1"/>
          <p:nvPr/>
        </p:nvSpPr>
        <p:spPr>
          <a:xfrm>
            <a:off x="635000" y="6215027"/>
            <a:ext cx="4836160" cy="334245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Darcy Bird</a:t>
            </a:r>
            <a:endParaRPr lang="en-US" sz="3200" baseline="300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Violeta Calleja-</a:t>
            </a:r>
            <a:r>
              <a:rPr lang="en-US" sz="3200" b="0" i="0" u="none" strike="noStrike" dirty="0" err="1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Solanas</a:t>
            </a:r>
            <a:endParaRPr lang="en-US" sz="3200" baseline="300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Ben </a:t>
            </a:r>
            <a:r>
              <a:rPr lang="en-US" sz="3200" b="0" i="0" u="none" strike="noStrike" dirty="0" err="1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Hosken</a:t>
            </a:r>
            <a:endParaRPr lang="en-US" sz="3200" baseline="300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Lena Mangold</a:t>
            </a:r>
            <a:endParaRPr lang="en-US" sz="3200" baseline="300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Sophia Schlosser</a:t>
            </a:r>
            <a:endParaRPr lang="en-US" sz="3200" baseline="300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  <a:p>
            <a:pPr algn="l"/>
            <a:r>
              <a:rPr lang="en-US" sz="3200" b="0" i="0" u="none" strike="noStrike" dirty="0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Thibault </a:t>
            </a:r>
            <a:r>
              <a:rPr lang="en-US" sz="3200" b="0" i="0" u="none" strike="noStrike" dirty="0" err="1">
                <a:solidFill>
                  <a:srgbClr val="FFFFFF"/>
                </a:solidFill>
                <a:effectLst/>
                <a:latin typeface="Dubai Medium" panose="020B0603030403030204" pitchFamily="34" charset="-78"/>
                <a:cs typeface="Dubai Medium" panose="020B0603030403030204" pitchFamily="34" charset="-78"/>
              </a:rPr>
              <a:t>Prouteau</a:t>
            </a:r>
            <a:endParaRPr lang="en-US" sz="3200" dirty="0">
              <a:solidFill>
                <a:srgbClr val="FFFFFF"/>
              </a:solidFill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Two adults wearing outfits with bold, solid colours — green, blue, pink and yellow" descr="Two adults wearing outfits with bold, solid colours — green, blue, pink and yellow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2500" r="1250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54" name="PROJECT OVERVIEW"/>
          <p:cNvSpPr txBox="1">
            <a:spLocks noGrp="1"/>
          </p:cNvSpPr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PROJECT OVERVIEW</a:t>
            </a:r>
          </a:p>
        </p:txBody>
      </p:sp>
      <p:sp>
        <p:nvSpPr>
          <p:cNvPr id="155" name="Rectangle"/>
          <p:cNvSpPr/>
          <p:nvPr/>
        </p:nvSpPr>
        <p:spPr>
          <a:xfrm>
            <a:off x="-377430" y="5569689"/>
            <a:ext cx="13759660" cy="5814005"/>
          </a:xfrm>
          <a:prstGeom prst="rect">
            <a:avLst/>
          </a:prstGeom>
          <a:solidFill>
            <a:srgbClr val="000000">
              <a:alpha val="54706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156" name="Analyse and visualise the subtitles from a David Attenborough documentary series…"/>
          <p:cNvSpPr txBox="1">
            <a:spLocks noGrp="1"/>
          </p:cNvSpPr>
          <p:nvPr>
            <p:ph type="body" sz="half" idx="1"/>
          </p:nvPr>
        </p:nvSpPr>
        <p:spPr>
          <a:xfrm>
            <a:off x="491372" y="5939315"/>
            <a:ext cx="12022056" cy="3529683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Analyse and visualise the subtitles from a David Attenborough documentary series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Learn about Natural language processing and Visualisation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Identify change in language patterns across different series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C88350C-AC8A-7E60-B457-517A2D149C7E}"/>
              </a:ext>
            </a:extLst>
          </p:cNvPr>
          <p:cNvSpPr txBox="1"/>
          <p:nvPr/>
        </p:nvSpPr>
        <p:spPr>
          <a:xfrm>
            <a:off x="11338560" y="9228210"/>
            <a:ext cx="1552298" cy="3395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325120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2"/>
                </a:solidFill>
              </a:rPr>
              <a:t>Sophia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Proxima Nova Medium"/>
              <a:ea typeface="Proxima Nova Medium"/>
              <a:cs typeface="Proxima Nova Medium"/>
              <a:sym typeface="Proxima Nova Medium"/>
            </a:endParaRP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Two adults wearing outfits with bold, solid colours — green, blue, pink and yellow" descr="Two adults wearing outfits with bold, solid colours — green, blue, pink and yellow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-1905000"/>
            <a:ext cx="13004800" cy="9753600"/>
          </a:xfrm>
          <a:prstGeom prst="rect">
            <a:avLst/>
          </a:prstGeom>
        </p:spPr>
      </p:pic>
      <p:sp>
        <p:nvSpPr>
          <p:cNvPr id="159" name="WHAT HAVE WE DONE"/>
          <p:cNvSpPr txBox="1">
            <a:spLocks noGrp="1"/>
          </p:cNvSpPr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t>WHAT HAVE WE DONE</a:t>
            </a:r>
          </a:p>
        </p:txBody>
      </p:sp>
      <p:sp>
        <p:nvSpPr>
          <p:cNvPr id="160" name="Rectangle"/>
          <p:cNvSpPr/>
          <p:nvPr/>
        </p:nvSpPr>
        <p:spPr>
          <a:xfrm>
            <a:off x="-347746" y="6364485"/>
            <a:ext cx="13375754" cy="3456135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161" name="Processed 'Life of Birds' subtitles…"/>
          <p:cNvSpPr txBox="1">
            <a:spLocks noGrp="1"/>
          </p:cNvSpPr>
          <p:nvPr>
            <p:ph type="body" sz="half" idx="1"/>
          </p:nvPr>
        </p:nvSpPr>
        <p:spPr>
          <a:xfrm>
            <a:off x="491372" y="6601807"/>
            <a:ext cx="12022056" cy="286719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/>
              <a:t>Processed 'Life of Birds'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/>
              <a:t>NLP to extract nouns, adjectives</a:t>
            </a:r>
            <a:r>
              <a:rPr lang="en-US" dirty="0"/>
              <a:t>,</a:t>
            </a:r>
            <a:r>
              <a:rPr dirty="0"/>
              <a:t> and bird names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/>
              <a:t>Constructed network of terms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/>
              <a:t>Performed a range of analysis on the graph/network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34C843-5B65-4467-784D-1A01D47CB347}"/>
              </a:ext>
            </a:extLst>
          </p:cNvPr>
          <p:cNvSpPr txBox="1"/>
          <p:nvPr/>
        </p:nvSpPr>
        <p:spPr>
          <a:xfrm>
            <a:off x="11338560" y="9228210"/>
            <a:ext cx="1552298" cy="3395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325120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2"/>
                </a:solidFill>
              </a:rPr>
              <a:t>Thibeault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Proxima Nova Medium"/>
              <a:ea typeface="Proxima Nova Medium"/>
              <a:cs typeface="Proxima Nova Medium"/>
              <a:sym typeface="Proxima Nova Medium"/>
            </a:endParaRP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BB2AE606-A6C2-67B6-EBED-6B23381E6F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74938" y="0"/>
            <a:ext cx="10601325" cy="975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ITIAL FINDINGS">
            <a:extLst>
              <a:ext uri="{FF2B5EF4-FFF2-40B4-BE49-F238E27FC236}">
                <a16:creationId xmlns:a16="http://schemas.microsoft.com/office/drawing/2014/main" id="{A2F98447-6910-48A4-782D-DD4886AC60D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7800" y="6248400"/>
            <a:ext cx="3723640" cy="3190240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 sz="5400" dirty="0">
                <a:solidFill>
                  <a:schemeClr val="tx1"/>
                </a:solidFill>
              </a:rPr>
              <a:t>Bird network based on shared adjectives</a:t>
            </a:r>
            <a:endParaRPr sz="5400" dirty="0">
              <a:solidFill>
                <a:schemeClr val="tx1"/>
              </a:solidFill>
            </a:endParaRPr>
          </a:p>
        </p:txBody>
      </p:sp>
      <p:sp>
        <p:nvSpPr>
          <p:cNvPr id="8" name="INITIAL FINDINGS">
            <a:extLst>
              <a:ext uri="{FF2B5EF4-FFF2-40B4-BE49-F238E27FC236}">
                <a16:creationId xmlns:a16="http://schemas.microsoft.com/office/drawing/2014/main" id="{9DA56ACC-4D3D-DAD9-54BA-0D90D8E796A5}"/>
              </a:ext>
            </a:extLst>
          </p:cNvPr>
          <p:cNvSpPr txBox="1">
            <a:spLocks/>
          </p:cNvSpPr>
          <p:nvPr/>
        </p:nvSpPr>
        <p:spPr>
          <a:xfrm>
            <a:off x="177800" y="314960"/>
            <a:ext cx="3723640" cy="278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400" b="0" i="0" u="none" strike="noStrike" cap="all" spc="-124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1pPr>
            <a:lvl2pPr marL="0" marR="0" indent="4572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2pPr>
            <a:lvl3pPr marL="0" marR="0" indent="9144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3pPr>
            <a:lvl4pPr marL="0" marR="0" indent="13716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4pPr>
            <a:lvl5pPr marL="0" marR="0" indent="18288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5pPr>
            <a:lvl6pPr marL="0" marR="0" indent="22860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6pPr>
            <a:lvl7pPr marL="0" marR="0" indent="27432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7pPr>
            <a:lvl8pPr marL="0" marR="0" indent="32004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8pPr>
            <a:lvl9pPr marL="0" marR="0" indent="36576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9pPr>
          </a:lstStyle>
          <a:p>
            <a:pPr hangingPunct="1"/>
            <a:r>
              <a:rPr lang="en-US" sz="6600" dirty="0">
                <a:solidFill>
                  <a:schemeClr val="tx1"/>
                </a:solidFill>
              </a:rPr>
              <a:t>Initial Findings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7E5D3D-F2DE-24F6-AD46-02203864AA21}"/>
              </a:ext>
            </a:extLst>
          </p:cNvPr>
          <p:cNvSpPr txBox="1"/>
          <p:nvPr/>
        </p:nvSpPr>
        <p:spPr>
          <a:xfrm>
            <a:off x="11338560" y="9228210"/>
            <a:ext cx="1552298" cy="3395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325120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Lena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Proxima Nova Medium"/>
              <a:ea typeface="Proxima Nova Medium"/>
              <a:cs typeface="Proxima Nova Medium"/>
              <a:sym typeface="Proxima Nova Medium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D39ADEB-8A9E-3431-91EB-42EADC528D83}"/>
              </a:ext>
            </a:extLst>
          </p:cNvPr>
          <p:cNvSpPr/>
          <p:nvPr/>
        </p:nvSpPr>
        <p:spPr>
          <a:xfrm>
            <a:off x="11592560" y="3759200"/>
            <a:ext cx="1298298" cy="1229360"/>
          </a:xfrm>
          <a:prstGeom prst="rect">
            <a:avLst/>
          </a:prstGeom>
          <a:noFill/>
          <a:ln w="38100" cap="flat">
            <a:solidFill>
              <a:schemeClr val="accent5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2000" b="0" i="0" u="none" strike="noStrike" cap="all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6761289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352AB28D-A8DC-A0DD-5829-96A4D8075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27450" y="4743450"/>
            <a:ext cx="9277350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3A03B640-8D15-87C5-2CF9-CF769A14C8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5715"/>
            <a:ext cx="9267825" cy="5010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INITIAL FINDINGS">
            <a:extLst>
              <a:ext uri="{FF2B5EF4-FFF2-40B4-BE49-F238E27FC236}">
                <a16:creationId xmlns:a16="http://schemas.microsoft.com/office/drawing/2014/main" id="{ECB1EE3A-7A71-DE42-92EE-0C112D9BFFB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10" y="7248525"/>
            <a:ext cx="3723640" cy="31623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tx1"/>
                </a:solidFill>
              </a:rPr>
              <a:t>Adj-Bird Modules </a:t>
            </a:r>
            <a:endParaRPr sz="6600" dirty="0">
              <a:solidFill>
                <a:schemeClr val="tx1"/>
              </a:solidFill>
            </a:endParaRPr>
          </a:p>
        </p:txBody>
      </p:sp>
      <p:sp>
        <p:nvSpPr>
          <p:cNvPr id="9" name="INITIAL FINDINGS">
            <a:extLst>
              <a:ext uri="{FF2B5EF4-FFF2-40B4-BE49-F238E27FC236}">
                <a16:creationId xmlns:a16="http://schemas.microsoft.com/office/drawing/2014/main" id="{4FB878A9-A9F6-AE64-6155-C50CA9A36A49}"/>
              </a:ext>
            </a:extLst>
          </p:cNvPr>
          <p:cNvSpPr txBox="1">
            <a:spLocks/>
          </p:cNvSpPr>
          <p:nvPr/>
        </p:nvSpPr>
        <p:spPr>
          <a:xfrm>
            <a:off x="9433560" y="325120"/>
            <a:ext cx="3723640" cy="2783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 marL="0" marR="0" indent="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400" b="0" i="0" u="none" strike="noStrike" cap="all" spc="-124" baseline="0"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1pPr>
            <a:lvl2pPr marL="0" marR="0" indent="4572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2pPr>
            <a:lvl3pPr marL="0" marR="0" indent="9144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3pPr>
            <a:lvl4pPr marL="0" marR="0" indent="13716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4pPr>
            <a:lvl5pPr marL="0" marR="0" indent="18288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5pPr>
            <a:lvl6pPr marL="0" marR="0" indent="22860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6pPr>
            <a:lvl7pPr marL="0" marR="0" indent="27432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7pPr>
            <a:lvl8pPr marL="0" marR="0" indent="32004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8pPr>
            <a:lvl9pPr marL="0" marR="0" indent="3657600" algn="l" defTabSz="419100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9800" b="0" i="0" u="none" strike="noStrike" cap="all" spc="-97" baseline="0">
                <a:solidFill>
                  <a:srgbClr val="00BFF3"/>
                </a:solidFill>
                <a:uFillTx/>
                <a:latin typeface="+mn-lt"/>
                <a:ea typeface="+mn-ea"/>
                <a:cs typeface="+mn-cs"/>
                <a:sym typeface="Druk Medium"/>
              </a:defRPr>
            </a:lvl9pPr>
          </a:lstStyle>
          <a:p>
            <a:pPr hangingPunct="1"/>
            <a:r>
              <a:rPr lang="en-US" sz="6600" dirty="0">
                <a:solidFill>
                  <a:schemeClr val="tx1"/>
                </a:solidFill>
              </a:rPr>
              <a:t>Initial Findings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101AF8D-D161-63D2-BD45-F08C752ACB13}"/>
              </a:ext>
            </a:extLst>
          </p:cNvPr>
          <p:cNvSpPr txBox="1"/>
          <p:nvPr/>
        </p:nvSpPr>
        <p:spPr>
          <a:xfrm>
            <a:off x="11448692" y="9428480"/>
            <a:ext cx="1552298" cy="3395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325120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Violeta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Proxima Nova Medium"/>
              <a:ea typeface="Proxima Nova Medium"/>
              <a:cs typeface="Proxima Nova Medium"/>
              <a:sym typeface="Proxima Nova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8767310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Two adults wearing outfits with bold, solid colours — green, blue, pink and yellow" descr="Two adults wearing outfits with bold, solid colours — green, blue, pink and yellow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r="2500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64" name="INITIAL FINDINGS"/>
          <p:cNvSpPr txBox="1">
            <a:spLocks noGrp="1"/>
          </p:cNvSpPr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r>
              <a:rPr dirty="0"/>
              <a:t>INITIAL FINDINGS</a:t>
            </a:r>
          </a:p>
        </p:txBody>
      </p:sp>
      <p:sp>
        <p:nvSpPr>
          <p:cNvPr id="165" name="Rectangle"/>
          <p:cNvSpPr/>
          <p:nvPr/>
        </p:nvSpPr>
        <p:spPr>
          <a:xfrm>
            <a:off x="-377430" y="5347618"/>
            <a:ext cx="13759660" cy="6036076"/>
          </a:xfrm>
          <a:prstGeom prst="rect">
            <a:avLst/>
          </a:prstGeom>
          <a:solidFill>
            <a:srgbClr val="000000">
              <a:alpha val="75060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166" name="Downloaded and processed 'Life of Birds' subtitles…"/>
          <p:cNvSpPr txBox="1">
            <a:spLocks noGrp="1"/>
          </p:cNvSpPr>
          <p:nvPr>
            <p:ph type="body" sz="half" idx="1"/>
          </p:nvPr>
        </p:nvSpPr>
        <p:spPr>
          <a:xfrm>
            <a:off x="491372" y="5651551"/>
            <a:ext cx="12022056" cy="3817447"/>
          </a:xfrm>
          <a:prstGeom prst="rect">
            <a:avLst/>
          </a:prstGeom>
        </p:spPr>
        <p:txBody>
          <a:bodyPr/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Downloaded and processed 'Life of Birds'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NLP to extract nouns and adjectives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Identified bird names in subtitles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Loaded nouns and adjectives into network graph tools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t>Performed a range of analysis on the network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Two adults wearing outfits with bold, solid colours — green, blue, pink and yellow" descr="Two adults wearing outfits with bold, solid colours — green, blue, pink and yellow"/>
          <p:cNvPicPr>
            <a:picLocks noGrp="1" noChangeAspect="1"/>
          </p:cNvPicPr>
          <p:nvPr>
            <p:ph type="pic" idx="21"/>
          </p:nvPr>
        </p:nvPicPr>
        <p:blipFill>
          <a:blip r:embed="rId2"/>
          <a:srcRect l="16214" r="3355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</p:spPr>
      </p:pic>
      <p:sp>
        <p:nvSpPr>
          <p:cNvPr id="169" name="NEXT STEPS"/>
          <p:cNvSpPr txBox="1">
            <a:spLocks noGrp="1"/>
          </p:cNvSpPr>
          <p:nvPr>
            <p:ph type="title"/>
          </p:nvPr>
        </p:nvSpPr>
        <p:spPr>
          <a:xfrm>
            <a:off x="635000" y="584200"/>
            <a:ext cx="11734800" cy="3162300"/>
          </a:xfrm>
          <a:prstGeom prst="rect">
            <a:avLst/>
          </a:prstGeom>
        </p:spPr>
        <p:txBody>
          <a:bodyPr/>
          <a:lstStyle/>
          <a:p>
            <a:r>
              <a:t>NEXT STEPS</a:t>
            </a:r>
          </a:p>
        </p:txBody>
      </p:sp>
      <p:sp>
        <p:nvSpPr>
          <p:cNvPr id="170" name="Rectangle"/>
          <p:cNvSpPr/>
          <p:nvPr/>
        </p:nvSpPr>
        <p:spPr>
          <a:xfrm>
            <a:off x="-377430" y="6861723"/>
            <a:ext cx="13759660" cy="4521972"/>
          </a:xfrm>
          <a:prstGeom prst="rect">
            <a:avLst/>
          </a:prstGeom>
          <a:solidFill>
            <a:srgbClr val="000000">
              <a:alpha val="72007"/>
            </a:srgbClr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lnSpc>
                <a:spcPct val="120000"/>
              </a:lnSpc>
              <a:defRPr sz="2000" cap="all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pPr>
            <a:endParaRPr/>
          </a:p>
        </p:txBody>
      </p:sp>
      <p:sp>
        <p:nvSpPr>
          <p:cNvPr id="171" name="Finalise analysis of Life of Birds…"/>
          <p:cNvSpPr txBox="1">
            <a:spLocks noGrp="1"/>
          </p:cNvSpPr>
          <p:nvPr>
            <p:ph type="body" sz="half" idx="1"/>
          </p:nvPr>
        </p:nvSpPr>
        <p:spPr>
          <a:xfrm>
            <a:off x="491372" y="7194422"/>
            <a:ext cx="12022056" cy="2274576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 err="1"/>
              <a:t>Finalise</a:t>
            </a:r>
            <a:r>
              <a:rPr dirty="0"/>
              <a:t> analysis of Life of Birds</a:t>
            </a:r>
          </a:p>
          <a:p>
            <a:pPr marL="549563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dirty="0"/>
              <a:t>Run processing and analysis over other series</a:t>
            </a:r>
            <a:endParaRPr lang="en-US" dirty="0"/>
          </a:p>
          <a:p>
            <a:pPr marL="549563" lvl="2" indent="-549563">
              <a:lnSpc>
                <a:spcPct val="140000"/>
              </a:lnSpc>
              <a:buClr>
                <a:srgbClr val="57BEF0"/>
              </a:buClr>
              <a:buSzPct val="250000"/>
              <a:buChar char="-"/>
              <a:defRPr sz="3400" spc="-34"/>
            </a:pPr>
            <a:r>
              <a:rPr lang="en-US" dirty="0"/>
              <a:t>Topic modelling to identify change in focus over time (animals are cool -&gt; save the animals!?!)</a:t>
            </a:r>
            <a:endParaRPr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40565E-E307-30F6-957B-D1EFAA822DEA}"/>
              </a:ext>
            </a:extLst>
          </p:cNvPr>
          <p:cNvSpPr txBox="1"/>
          <p:nvPr/>
        </p:nvSpPr>
        <p:spPr>
          <a:xfrm>
            <a:off x="11338560" y="9228210"/>
            <a:ext cx="1552298" cy="3395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325120" rtl="0" fontAlgn="auto" latinLnBrk="0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>
                <a:solidFill>
                  <a:schemeClr val="bg2"/>
                </a:solidFill>
              </a:rPr>
              <a:t>Darcy</a:t>
            </a:r>
            <a:endParaRPr kumimoji="0" lang="en-US" sz="1400" b="0" i="0" u="none" strike="noStrike" cap="none" spc="0" normalizeH="0" baseline="0" dirty="0">
              <a:ln>
                <a:noFill/>
              </a:ln>
              <a:solidFill>
                <a:schemeClr val="bg2"/>
              </a:solidFill>
              <a:effectLst/>
              <a:uFillTx/>
              <a:latin typeface="Proxima Nova Medium"/>
              <a:ea typeface="Proxima Nova Medium"/>
              <a:cs typeface="Proxima Nova Medium"/>
              <a:sym typeface="Proxima Nova Medium"/>
            </a:endParaRP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5_BoldColor_ISO">
  <a:themeElements>
    <a:clrScheme name="25_BoldColor_ISO">
      <a:dk1>
        <a:srgbClr val="000000"/>
      </a:dk1>
      <a:lt1>
        <a:srgbClr val="00BFF3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2512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5_BoldColor_ISO">
  <a:themeElements>
    <a:clrScheme name="25_BoldColor_ISO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1BFF4"/>
      </a:accent1>
      <a:accent2>
        <a:srgbClr val="43E9CB"/>
      </a:accent2>
      <a:accent3>
        <a:srgbClr val="BC80FF"/>
      </a:accent3>
      <a:accent4>
        <a:srgbClr val="FFC618"/>
      </a:accent4>
      <a:accent5>
        <a:srgbClr val="FF4000"/>
      </a:accent5>
      <a:accent6>
        <a:srgbClr val="FF87BB"/>
      </a:accent6>
      <a:hlink>
        <a:srgbClr val="0000FF"/>
      </a:hlink>
      <a:folHlink>
        <a:srgbClr val="FF00FF"/>
      </a:folHlink>
    </a:clrScheme>
    <a:fontScheme name="25_BoldColor_ISO">
      <a:majorFont>
        <a:latin typeface="Druk Medium"/>
        <a:ea typeface="Druk Medium"/>
        <a:cs typeface="Druk Medium"/>
      </a:majorFont>
      <a:minorFont>
        <a:latin typeface="Druk Medium"/>
        <a:ea typeface="Druk Medium"/>
        <a:cs typeface="Druk Medium"/>
      </a:minorFont>
    </a:fontScheme>
    <a:fmtScheme name="25_BoldColor_IS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2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000" b="0" i="0" u="none" strike="noStrike" cap="all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Proxima Nova Extrabold"/>
            <a:ea typeface="Proxima Nova Extrabold"/>
            <a:cs typeface="Proxima Nova Extrabold"/>
            <a:sym typeface="Proxima Nova Extra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325120" rtl="0" fontAlgn="auto" latinLnBrk="0" hangingPunct="0">
          <a:lnSpc>
            <a:spcPct val="11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Proxima Nova Medium"/>
            <a:ea typeface="Proxima Nova Medium"/>
            <a:cs typeface="Proxima Nova Medium"/>
            <a:sym typeface="Proxima Nova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162</Words>
  <Application>Microsoft Office PowerPoint</Application>
  <PresentationFormat>Custom</PresentationFormat>
  <Paragraphs>35</Paragraphs>
  <Slides>7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Druk Medium</vt:lpstr>
      <vt:lpstr>Dubai Medium</vt:lpstr>
      <vt:lpstr>Helvetica Neue</vt:lpstr>
      <vt:lpstr>Proxima Nova</vt:lpstr>
      <vt:lpstr>Proxima Nova Extrabold</vt:lpstr>
      <vt:lpstr>Proxima Nova Medium</vt:lpstr>
      <vt:lpstr>Proxima Nova Semibold</vt:lpstr>
      <vt:lpstr>25_BoldColor_ISO</vt:lpstr>
      <vt:lpstr>Attenborough-PEDIA</vt:lpstr>
      <vt:lpstr>PROJECT OVERVIEW</vt:lpstr>
      <vt:lpstr>WHAT HAVE WE DONE</vt:lpstr>
      <vt:lpstr>Bird network based on shared adjectives</vt:lpstr>
      <vt:lpstr>Adj-Bird Modules </vt:lpstr>
      <vt:lpstr>INITIAL FINDINGS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Attenborough-PEDIA</dc:title>
  <cp:lastModifiedBy>Darcy Bird</cp:lastModifiedBy>
  <cp:revision>3</cp:revision>
  <dcterms:modified xsi:type="dcterms:W3CDTF">2022-07-05T20:20:26Z</dcterms:modified>
</cp:coreProperties>
</file>